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2" r:id="rId4"/>
    <p:sldId id="260" r:id="rId5"/>
    <p:sldId id="261" r:id="rId6"/>
    <p:sldId id="264" r:id="rId7"/>
    <p:sldId id="265" r:id="rId8"/>
    <p:sldId id="27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9" r:id="rId21"/>
    <p:sldId id="280" r:id="rId22"/>
    <p:sldId id="283" r:id="rId23"/>
    <p:sldId id="284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6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Projects:TPP-ASEAN:TPP%20FTA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/>
              <a:t>Figure 3</a:t>
            </a:r>
          </a:p>
          <a:p>
            <a:pPr>
              <a:defRPr sz="2400" b="0"/>
            </a:pPr>
            <a:r>
              <a:rPr lang="en-US" sz="2400" b="0"/>
              <a:t>Shares of GDP (@PPP)</a:t>
            </a:r>
            <a:endParaRPr lang="en-US" sz="2400" b="0" baseline="0"/>
          </a:p>
          <a:p>
            <a:pPr>
              <a:defRPr sz="2400" b="0"/>
            </a:pPr>
            <a:r>
              <a:rPr lang="en-US" sz="2400" b="0" baseline="0"/>
              <a:t>for TPP, AFTA, and Other Asia</a:t>
            </a:r>
            <a:endParaRPr lang="en-US" sz="2400" b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GDP!$A$34:$A$37</c:f>
              <c:strCache>
                <c:ptCount val="4"/>
                <c:pt idx="0">
                  <c:v>TPP Only</c:v>
                </c:pt>
                <c:pt idx="1">
                  <c:v>TPP &amp; AFTA</c:v>
                </c:pt>
                <c:pt idx="2">
                  <c:v>AFTA Only</c:v>
                </c:pt>
                <c:pt idx="3">
                  <c:v>Other Asia</c:v>
                </c:pt>
              </c:strCache>
            </c:strRef>
          </c:cat>
          <c:val>
            <c:numRef>
              <c:f>GDP!$C$34:$C$37</c:f>
              <c:numCache>
                <c:formatCode>0.00</c:formatCode>
                <c:ptCount val="4"/>
                <c:pt idx="0">
                  <c:v>25723.7</c:v>
                </c:pt>
                <c:pt idx="1">
                  <c:v>1186.54</c:v>
                </c:pt>
                <c:pt idx="2">
                  <c:v>2478.6</c:v>
                </c:pt>
                <c:pt idx="3">
                  <c:v>21356.51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 smtClean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  <a:endParaRPr lang="en-US" sz="1100" dirty="0">
              <a:solidFill>
                <a:srgbClr val="23336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Trade Implications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the </a:t>
            </a:r>
            <a:r>
              <a:rPr lang="en-US" sz="3200" dirty="0" smtClean="0"/>
              <a:t>Trans</a:t>
            </a:r>
            <a:r>
              <a:rPr lang="en-US" sz="3200" dirty="0"/>
              <a:t>-Pacific Partnership </a:t>
            </a:r>
            <a:br>
              <a:rPr lang="en-US" sz="3200" dirty="0"/>
            </a:br>
            <a:r>
              <a:rPr lang="en-US" sz="3200" dirty="0"/>
              <a:t>for ASEAN and Other Asian Countries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151848"/>
          </a:xfrm>
        </p:spPr>
        <p:txBody>
          <a:bodyPr>
            <a:normAutofit/>
          </a:bodyPr>
          <a:lstStyle/>
          <a:p>
            <a:r>
              <a:rPr lang="en-US" sz="2800" dirty="0"/>
              <a:t>Alan V. Deardorff</a:t>
            </a:r>
          </a:p>
          <a:p>
            <a:r>
              <a:rPr lang="en-US" sz="2800" dirty="0"/>
              <a:t>University of Michigan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11201" y="5262186"/>
            <a:ext cx="7687732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For presentation at </a:t>
            </a:r>
            <a:endParaRPr lang="en-US" sz="2400" dirty="0" smtClean="0"/>
          </a:p>
          <a:p>
            <a:pPr algn="ctr"/>
            <a:r>
              <a:rPr lang="en-US" sz="2400" dirty="0" smtClean="0"/>
              <a:t>2nd </a:t>
            </a:r>
            <a:r>
              <a:rPr lang="en-US" sz="2400" dirty="0"/>
              <a:t>2013 Asian Development Review Conference </a:t>
            </a:r>
            <a:endParaRPr lang="en-US" sz="2400" dirty="0"/>
          </a:p>
          <a:p>
            <a:pPr algn="ctr"/>
            <a:r>
              <a:rPr lang="en-US" sz="2400" dirty="0" smtClean="0"/>
              <a:t>August 1-2, 2013, Manila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TPP</a:t>
            </a:r>
          </a:p>
          <a:p>
            <a:r>
              <a:rPr lang="en-US" dirty="0" smtClean="0"/>
              <a:t>Overlaps of TPP with AFTA and other Asian FTAs</a:t>
            </a:r>
          </a:p>
          <a:p>
            <a:r>
              <a:rPr lang="en-US" dirty="0" smtClean="0"/>
              <a:t>Major trading partners of TPP and Asian economies</a:t>
            </a:r>
          </a:p>
          <a:p>
            <a:r>
              <a:rPr lang="en-US" dirty="0" smtClean="0"/>
              <a:t>Effects of TPP by economy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Trade Area (FTA)</a:t>
            </a:r>
          </a:p>
          <a:p>
            <a:pPr lvl="1"/>
            <a:r>
              <a:rPr lang="en-US" dirty="0" smtClean="0"/>
              <a:t>Zero tariffs on (almost) all goods trade among member countries</a:t>
            </a:r>
          </a:p>
          <a:p>
            <a:pPr lvl="1"/>
            <a:r>
              <a:rPr lang="en-US" dirty="0" smtClean="0"/>
              <a:t>No change in tariffs on imports from outside; thus mostly unequal tariffs</a:t>
            </a:r>
          </a:p>
          <a:p>
            <a:pPr lvl="1"/>
            <a:r>
              <a:rPr lang="en-US" dirty="0" smtClean="0"/>
              <a:t>Rules of Origin (ROOs)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2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Trade Issues</a:t>
            </a:r>
          </a:p>
          <a:p>
            <a:pPr lvl="1"/>
            <a:r>
              <a:rPr lang="en-US" dirty="0" smtClean="0"/>
              <a:t>Trade in Goods</a:t>
            </a:r>
          </a:p>
          <a:p>
            <a:pPr lvl="2"/>
            <a:r>
              <a:rPr lang="en-US" dirty="0" smtClean="0"/>
              <a:t>Nontariff barriers</a:t>
            </a:r>
          </a:p>
          <a:p>
            <a:pPr lvl="2"/>
            <a:r>
              <a:rPr lang="en-US" dirty="0" smtClean="0"/>
              <a:t>Trade remedies</a:t>
            </a:r>
          </a:p>
          <a:p>
            <a:pPr lvl="2"/>
            <a:r>
              <a:rPr lang="en-US" dirty="0" smtClean="0"/>
              <a:t>Rules of origin</a:t>
            </a:r>
          </a:p>
          <a:p>
            <a:pPr lvl="1"/>
            <a:r>
              <a:rPr lang="en-US" dirty="0" smtClean="0"/>
              <a:t>Trade in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6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Non-Trade Issues</a:t>
            </a:r>
          </a:p>
          <a:p>
            <a:pPr lvl="1"/>
            <a:r>
              <a:rPr lang="en-US" dirty="0"/>
              <a:t>Intellectual property protection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Competition policy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Temporary movement of business persons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Labor rights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Environmental laws and regulations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Non-Trade Issues</a:t>
            </a:r>
          </a:p>
          <a:p>
            <a:pPr lvl="1"/>
            <a:r>
              <a:rPr lang="en-US" dirty="0"/>
              <a:t>Regulatory coherence 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technologies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Financial services</a:t>
            </a:r>
          </a:p>
          <a:p>
            <a:pPr lvl="1"/>
            <a:r>
              <a:rPr lang="en-US" dirty="0"/>
              <a:t>Investment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often mentioned, but not explicitly part of TPP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State-owned enterprises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lvl="1"/>
            <a:r>
              <a:rPr lang="en-US" dirty="0"/>
              <a:t>Currency manipulation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of TPP with AFTA </a:t>
            </a:r>
            <a:br>
              <a:rPr lang="en-US" dirty="0" smtClean="0"/>
            </a:br>
            <a:r>
              <a:rPr lang="en-US" dirty="0" smtClean="0"/>
              <a:t>and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TPP overlap</a:t>
            </a:r>
          </a:p>
          <a:p>
            <a:pPr lvl="1"/>
            <a:r>
              <a:rPr lang="en-US" dirty="0" smtClean="0"/>
              <a:t>4 countries of AFTA: Brunei, Malaysia, Singapore, </a:t>
            </a:r>
            <a:r>
              <a:rPr lang="en-US" dirty="0"/>
              <a:t>Vietnam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smtClean="0"/>
              <a:t>Many FTAs among TPP countries:  e.g., Australia-New Zealand, NAFTA, etc.</a:t>
            </a:r>
          </a:p>
          <a:p>
            <a:pPr lvl="1"/>
            <a:r>
              <a:rPr lang="en-US" dirty="0" smtClean="0"/>
              <a:t>Bilateral FTAs with ASEAN:  Australia, Japan, New Zealand</a:t>
            </a:r>
          </a:p>
          <a:p>
            <a:pPr lvl="1"/>
            <a:r>
              <a:rPr lang="en-US" dirty="0" smtClean="0"/>
              <a:t>Bilateral FTAs of TPP countries with Other Asian economies:  e.g., Chile-China, Japan-India, New Zealand-Hong Kong, Peru-S. Korea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9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7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3624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 = Economic Integration Agreement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 = FTA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199" y="0"/>
            <a:ext cx="336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4:  Existing FTAs &amp; EIAs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7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of TPP with AFTA </a:t>
            </a:r>
            <a:br>
              <a:rPr lang="en-US" dirty="0" smtClean="0"/>
            </a:br>
            <a:r>
              <a:rPr lang="en-US" dirty="0" smtClean="0"/>
              <a:t>and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Messages:</a:t>
            </a:r>
          </a:p>
          <a:p>
            <a:pPr lvl="1"/>
            <a:r>
              <a:rPr lang="en-US" dirty="0" smtClean="0"/>
              <a:t>TPP countries are already </a:t>
            </a:r>
            <a:r>
              <a:rPr lang="en-US" dirty="0"/>
              <a:t>heavily </a:t>
            </a:r>
            <a:r>
              <a:rPr lang="en-US" dirty="0" smtClean="0"/>
              <a:t>linked by existing FTAs</a:t>
            </a:r>
            <a:r>
              <a:rPr lang="en-US" dirty="0"/>
              <a:t>:</a:t>
            </a:r>
            <a:endParaRPr lang="en-US" dirty="0" smtClean="0"/>
          </a:p>
          <a:p>
            <a:pPr lvl="2"/>
            <a:r>
              <a:rPr lang="en-US" dirty="0" smtClean="0"/>
              <a:t>Most are Economic Integration Agreements </a:t>
            </a:r>
            <a:r>
              <a:rPr lang="en-US" dirty="0"/>
              <a:t>(</a:t>
            </a:r>
            <a:r>
              <a:rPr lang="en-US" dirty="0" smtClean="0"/>
              <a:t>EIAs</a:t>
            </a:r>
            <a:r>
              <a:rPr lang="en-US" dirty="0"/>
              <a:t>).  </a:t>
            </a:r>
            <a:endParaRPr lang="en-US" dirty="0" smtClean="0"/>
          </a:p>
          <a:p>
            <a:pPr lvl="2"/>
            <a:r>
              <a:rPr lang="en-US" dirty="0" smtClean="0"/>
              <a:t>Of </a:t>
            </a:r>
            <a:r>
              <a:rPr lang="en-US" dirty="0"/>
              <a:t>66 possible pairs of countries in the 12-country TPP, </a:t>
            </a:r>
            <a:endParaRPr lang="en-US" dirty="0" smtClean="0"/>
          </a:p>
          <a:p>
            <a:pPr lvl="3"/>
            <a:r>
              <a:rPr lang="en-US" dirty="0" smtClean="0"/>
              <a:t>40 already have </a:t>
            </a:r>
            <a:r>
              <a:rPr lang="en-US" dirty="0"/>
              <a:t>FTAs, </a:t>
            </a:r>
            <a:endParaRPr lang="en-US" dirty="0" smtClean="0"/>
          </a:p>
          <a:p>
            <a:pPr lvl="3"/>
            <a:r>
              <a:rPr lang="en-US" dirty="0" smtClean="0"/>
              <a:t>all </a:t>
            </a:r>
            <a:r>
              <a:rPr lang="en-US" dirty="0"/>
              <a:t>but 6 of which are </a:t>
            </a:r>
            <a:r>
              <a:rPr lang="en-US" dirty="0" smtClean="0"/>
              <a:t>EIAs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of TPP with AFTA </a:t>
            </a:r>
            <a:br>
              <a:rPr lang="en-US" dirty="0" smtClean="0"/>
            </a:br>
            <a:r>
              <a:rPr lang="en-US" dirty="0" smtClean="0"/>
              <a:t>and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Messages:</a:t>
            </a:r>
          </a:p>
          <a:p>
            <a:pPr lvl="1"/>
            <a:r>
              <a:rPr lang="en-US" dirty="0" smtClean="0"/>
              <a:t>For the 4 countries in both AFTA and TPP</a:t>
            </a:r>
          </a:p>
          <a:p>
            <a:pPr lvl="2"/>
            <a:r>
              <a:rPr lang="en-US" dirty="0" smtClean="0"/>
              <a:t>Only one pair </a:t>
            </a:r>
            <a:r>
              <a:rPr lang="en-US" dirty="0"/>
              <a:t>(Brunei-Singapore) has an </a:t>
            </a:r>
            <a:r>
              <a:rPr lang="en-US" dirty="0" smtClean="0"/>
              <a:t>EIA</a:t>
            </a:r>
            <a:r>
              <a:rPr lang="en-US" dirty="0"/>
              <a:t>.  </a:t>
            </a:r>
            <a:endParaRPr lang="en-US" dirty="0" smtClean="0"/>
          </a:p>
          <a:p>
            <a:pPr lvl="2"/>
            <a:r>
              <a:rPr lang="en-US" dirty="0" smtClean="0"/>
              <a:t>Others </a:t>
            </a:r>
            <a:r>
              <a:rPr lang="en-US" dirty="0"/>
              <a:t>have only FTAs, </a:t>
            </a:r>
            <a:r>
              <a:rPr lang="en-US" dirty="0" smtClean="0"/>
              <a:t>thus subject </a:t>
            </a:r>
            <a:r>
              <a:rPr lang="en-US" dirty="0"/>
              <a:t>to greater economic integration as a result of the TPP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They are in 17 of possible 32 FTAs with other TPP countries, all-but-one are EIAs</a:t>
            </a:r>
          </a:p>
          <a:p>
            <a:pPr lvl="2"/>
            <a:r>
              <a:rPr lang="en-US" dirty="0" smtClean="0"/>
              <a:t>Only Singapore has EIA with US, which is probably most demanding as TPP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Trans-Pacific Partnership</a:t>
            </a:r>
            <a:br>
              <a:rPr lang="en-US" dirty="0" smtClean="0"/>
            </a:br>
            <a:r>
              <a:rPr lang="en-US" dirty="0" smtClean="0"/>
              <a:t>(TPP)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 being negotiated among</a:t>
            </a:r>
          </a:p>
          <a:p>
            <a:pPr lvl="1"/>
            <a:r>
              <a:rPr lang="en-US" dirty="0" smtClean="0"/>
              <a:t>12 countries</a:t>
            </a:r>
          </a:p>
          <a:p>
            <a:pPr lvl="2"/>
            <a:r>
              <a:rPr lang="en-US" dirty="0" smtClean="0"/>
              <a:t>P4 from 2006:  </a:t>
            </a:r>
            <a:r>
              <a:rPr lang="en-US" dirty="0"/>
              <a:t>New Zealand, Singapore, Brunei Darussalam, </a:t>
            </a:r>
            <a:r>
              <a:rPr lang="en-US" dirty="0" smtClean="0"/>
              <a:t>Chile </a:t>
            </a:r>
          </a:p>
          <a:p>
            <a:pPr lvl="2"/>
            <a:r>
              <a:rPr lang="en-US" dirty="0" smtClean="0"/>
              <a:t>Added as TPP from 2008:  Australia</a:t>
            </a:r>
            <a:r>
              <a:rPr lang="en-US" dirty="0"/>
              <a:t>, Peru, </a:t>
            </a:r>
            <a:r>
              <a:rPr lang="en-US" dirty="0" smtClean="0"/>
              <a:t>United States, Vietnam</a:t>
            </a:r>
          </a:p>
          <a:p>
            <a:pPr lvl="2"/>
            <a:r>
              <a:rPr lang="en-US" dirty="0" smtClean="0"/>
              <a:t>Added </a:t>
            </a:r>
          </a:p>
          <a:p>
            <a:pPr lvl="3"/>
            <a:r>
              <a:rPr lang="en-US" dirty="0" smtClean="0"/>
              <a:t>2009:  Malaysia</a:t>
            </a:r>
          </a:p>
          <a:p>
            <a:pPr lvl="3"/>
            <a:r>
              <a:rPr lang="en-US" dirty="0" smtClean="0"/>
              <a:t>2011:  Canada, Mexico</a:t>
            </a:r>
          </a:p>
          <a:p>
            <a:pPr lvl="3"/>
            <a:r>
              <a:rPr lang="en-US" dirty="0" smtClean="0"/>
              <a:t>2013:  Japan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4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of TPP with AFTA </a:t>
            </a:r>
            <a:br>
              <a:rPr lang="en-US" dirty="0" smtClean="0"/>
            </a:br>
            <a:r>
              <a:rPr lang="en-US" dirty="0" smtClean="0"/>
              <a:t>and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six countries that are part of AFTA but not part of the TPP already have FTAs with three of the non-AFTA TPP countries – Australia, Japan, and New Zealand – negotiated between them and ASEAN as a group.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4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of TPP with AFTA </a:t>
            </a:r>
            <a:br>
              <a:rPr lang="en-US" dirty="0" smtClean="0"/>
            </a:br>
            <a:r>
              <a:rPr lang="en-US" dirty="0" smtClean="0"/>
              <a:t>and other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Messages:</a:t>
            </a:r>
          </a:p>
          <a:p>
            <a:pPr lvl="1"/>
            <a:r>
              <a:rPr lang="en-US" dirty="0" smtClean="0"/>
              <a:t>Among </a:t>
            </a:r>
            <a:r>
              <a:rPr lang="en-US" dirty="0"/>
              <a:t>the </a:t>
            </a:r>
            <a:r>
              <a:rPr lang="en-US" dirty="0" smtClean="0"/>
              <a:t>10 countries in Other </a:t>
            </a:r>
            <a:r>
              <a:rPr lang="en-US" dirty="0"/>
              <a:t>Asia, </a:t>
            </a:r>
            <a:endParaRPr lang="en-US" dirty="0" smtClean="0"/>
          </a:p>
          <a:p>
            <a:pPr lvl="2"/>
            <a:r>
              <a:rPr lang="en-US" dirty="0" smtClean="0"/>
              <a:t>3 (</a:t>
            </a:r>
            <a:r>
              <a:rPr lang="en-US" dirty="0"/>
              <a:t>China, India, and South Korea) have FTAs with the AFTA countries and </a:t>
            </a:r>
            <a:endParaRPr lang="en-US" dirty="0" smtClean="0"/>
          </a:p>
          <a:p>
            <a:pPr lvl="2"/>
            <a:r>
              <a:rPr lang="en-US" dirty="0" smtClean="0"/>
              <a:t>at </a:t>
            </a:r>
            <a:r>
              <a:rPr lang="en-US" dirty="0"/>
              <a:t>least one with the non-AFTA TPP countries.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5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main effects</a:t>
            </a:r>
          </a:p>
          <a:p>
            <a:pPr lvl="1"/>
            <a:r>
              <a:rPr lang="en-US" dirty="0" smtClean="0"/>
              <a:t>Trade creation:  Import from partner what was previously produced at home</a:t>
            </a:r>
          </a:p>
          <a:p>
            <a:pPr lvl="1"/>
            <a:r>
              <a:rPr lang="en-US" dirty="0" smtClean="0"/>
              <a:t>Trade diversion:  Import from partner what was previously imported from 3</a:t>
            </a:r>
            <a:r>
              <a:rPr lang="en-US" baseline="30000" dirty="0" smtClean="0"/>
              <a:t>rd</a:t>
            </a:r>
            <a:r>
              <a:rPr lang="en-US" dirty="0" smtClean="0"/>
              <a:t> country</a:t>
            </a:r>
          </a:p>
          <a:p>
            <a:pPr lvl="1"/>
            <a:r>
              <a:rPr lang="en-US" dirty="0" smtClean="0"/>
              <a:t>Reversal of trade diversion:  Import from new partner what had been diverted to partner in prior FTA  (“trade un-diversion”?  “trade reversion”)</a:t>
            </a:r>
          </a:p>
          <a:p>
            <a:r>
              <a:rPr lang="en-US" dirty="0" smtClean="0"/>
              <a:t>Also one non-effect:  TPP will have little effect on trade with countries already subject to FTA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mainly on largest trade flows</a:t>
            </a:r>
          </a:p>
          <a:p>
            <a:pPr lvl="1"/>
            <a:r>
              <a:rPr lang="en-US" dirty="0" smtClean="0"/>
              <a:t>Top-five partners for exports</a:t>
            </a:r>
          </a:p>
          <a:p>
            <a:pPr lvl="1"/>
            <a:r>
              <a:rPr lang="en-US" dirty="0" smtClean="0"/>
              <a:t>Top-five partners for imports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3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7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4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paper I talk through the effects on individual countries and groups of countries in TPP, AFTA, and Other Asia</a:t>
            </a:r>
          </a:p>
          <a:p>
            <a:pPr lvl="1"/>
            <a:r>
              <a:rPr lang="en-US" dirty="0" smtClean="0"/>
              <a:t>Discussion is based on the presence and absence of FTAs in Figure 4 covering the major trade flows indicated in Figures 5 &amp; 6</a:t>
            </a:r>
          </a:p>
          <a:p>
            <a:r>
              <a:rPr lang="en-US" dirty="0" smtClean="0"/>
              <a:t>Here I will just mention a few examples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9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Australia</a:t>
            </a:r>
          </a:p>
          <a:p>
            <a:pPr lvl="1"/>
            <a:r>
              <a:rPr lang="en-US" dirty="0" smtClean="0"/>
              <a:t>Largest trade partner is China, for both exports and imports.  TPP will divert trade from China</a:t>
            </a:r>
          </a:p>
          <a:p>
            <a:pPr lvl="1"/>
            <a:r>
              <a:rPr lang="en-US" dirty="0" smtClean="0"/>
              <a:t>TPP will eliminate tariffs with only one top trading partner:  Japan</a:t>
            </a:r>
          </a:p>
          <a:p>
            <a:pPr lvl="1"/>
            <a:r>
              <a:rPr lang="en-US" dirty="0" smtClean="0"/>
              <a:t>Already has FTAs with 7 other TPP countries, so little effect except on trade with Japan</a:t>
            </a:r>
          </a:p>
          <a:p>
            <a:pPr lvl="1"/>
            <a:r>
              <a:rPr lang="en-US" dirty="0" smtClean="0"/>
              <a:t>Japan and Australia will both benefit from reversing Australia’s trade diversion to US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Australia therefore likely to benefit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67"/>
            <a:ext cx="9144000" cy="17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7702"/>
            <a:ext cx="8229600" cy="411229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Japan</a:t>
            </a:r>
          </a:p>
          <a:p>
            <a:pPr lvl="1"/>
            <a:r>
              <a:rPr lang="en-US" sz="2400" dirty="0" smtClean="0"/>
              <a:t>Largest trade partner is China</a:t>
            </a:r>
          </a:p>
          <a:p>
            <a:pPr lvl="1"/>
            <a:r>
              <a:rPr lang="en-US" sz="2400" dirty="0" smtClean="0"/>
              <a:t>Major trade partners in TPP are</a:t>
            </a:r>
          </a:p>
          <a:p>
            <a:pPr lvl="2"/>
            <a:r>
              <a:rPr lang="en-US" sz="2000" dirty="0" smtClean="0"/>
              <a:t>US for exports and imports</a:t>
            </a:r>
          </a:p>
          <a:p>
            <a:pPr lvl="2"/>
            <a:r>
              <a:rPr lang="en-US" sz="2000" dirty="0" smtClean="0"/>
              <a:t>Australia for </a:t>
            </a:r>
            <a:r>
              <a:rPr lang="en-US" sz="1800" dirty="0" smtClean="0"/>
              <a:t>imports</a:t>
            </a:r>
            <a:endParaRPr lang="en-US" sz="2000" dirty="0" smtClean="0"/>
          </a:p>
          <a:p>
            <a:pPr lvl="1"/>
            <a:r>
              <a:rPr lang="en-US" sz="2400" dirty="0" smtClean="0"/>
              <a:t>TPP will be primarily a Japan-US FTA</a:t>
            </a:r>
          </a:p>
          <a:p>
            <a:pPr lvl="1"/>
            <a:r>
              <a:rPr lang="en-US" sz="2400" dirty="0" smtClean="0"/>
              <a:t>Will reverse trade diversion due to NAFTA and other US FTAs</a:t>
            </a:r>
          </a:p>
          <a:p>
            <a:pPr lvl="1"/>
            <a:r>
              <a:rPr lang="en-US" sz="2400" dirty="0" smtClean="0"/>
              <a:t>Will cause substantial trade diversion away  from China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Net effect on Japan is hard to say</a:t>
            </a:r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17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2502"/>
            <a:ext cx="8229600" cy="38884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Countries of both TPP &amp; AFTA</a:t>
            </a:r>
          </a:p>
          <a:p>
            <a:pPr lvl="1"/>
            <a:r>
              <a:rPr lang="en-US" dirty="0" smtClean="0"/>
              <a:t>Brunei, Malaysia, and Vietnam </a:t>
            </a:r>
          </a:p>
          <a:p>
            <a:pPr lvl="2"/>
            <a:r>
              <a:rPr lang="en-US" dirty="0" smtClean="0"/>
              <a:t>All have FTAs already with major trading partners except US</a:t>
            </a:r>
          </a:p>
          <a:p>
            <a:pPr lvl="2"/>
            <a:r>
              <a:rPr lang="en-US" dirty="0" smtClean="0"/>
              <a:t>These FTAs have diverted their trade from US</a:t>
            </a:r>
          </a:p>
          <a:p>
            <a:pPr lvl="2"/>
            <a:r>
              <a:rPr lang="en-US" dirty="0" smtClean="0"/>
              <a:t>TPP will undo that trade diversion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They’ll benefit</a:t>
            </a:r>
          </a:p>
          <a:p>
            <a:pPr lvl="1"/>
            <a:r>
              <a:rPr lang="en-US" dirty="0" smtClean="0"/>
              <a:t>Singapore is like the others, except that </a:t>
            </a:r>
          </a:p>
          <a:p>
            <a:pPr lvl="2"/>
            <a:r>
              <a:rPr lang="en-US" dirty="0" smtClean="0"/>
              <a:t>It already has FTA with US</a:t>
            </a:r>
          </a:p>
          <a:p>
            <a:pPr lvl="2"/>
            <a:r>
              <a:rPr lang="en-US" dirty="0" smtClean="0"/>
              <a:t>Reversal of trade diversion will occur for trade with Canada and Mexico, but this is small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Singapore will benefit, but only a little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35" r="23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42322" y="496436"/>
            <a:ext cx="30444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Figure 1</a:t>
            </a:r>
          </a:p>
          <a:p>
            <a:pPr algn="ctr"/>
            <a:r>
              <a:rPr lang="en-US" dirty="0" smtClean="0"/>
              <a:t>Countries of the TPP and AFTA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33" y="1083733"/>
            <a:ext cx="9144000" cy="5215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533" y="4944533"/>
            <a:ext cx="1947334" cy="1473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56133" y="1049865"/>
            <a:ext cx="1947334" cy="53340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8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Countries in AFTA but not TPP</a:t>
            </a:r>
          </a:p>
          <a:p>
            <a:pPr lvl="1"/>
            <a:r>
              <a:rPr lang="en-US" dirty="0"/>
              <a:t>Cambodia, Indonesia, Laos, Myanmar, Philippines, and Thailand</a:t>
            </a:r>
            <a:endParaRPr lang="en-US" sz="1600" dirty="0"/>
          </a:p>
          <a:p>
            <a:pPr lvl="2"/>
            <a:r>
              <a:rPr lang="en-US" dirty="0" smtClean="0"/>
              <a:t>All share the ASEAN FTAs with </a:t>
            </a:r>
            <a:r>
              <a:rPr lang="en-US" dirty="0"/>
              <a:t>Australia and New Zealand, Japan, China, India, and South Korea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TPP will cause some trade diversion away from (AFTA/not TPP) countries by AFTA/TPP members, but these are not major trade partners, so the effect will be small</a:t>
            </a:r>
          </a:p>
          <a:p>
            <a:pPr lvl="2"/>
            <a:r>
              <a:rPr lang="en-US" dirty="0" smtClean="0"/>
              <a:t>More serious will be trade diversion away from these by Japan and US, which are major trade partners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These countries are likely to be harmed by the TPP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67"/>
            <a:ext cx="9144000" cy="17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4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Countries Other Asia (not in AFTA or TPP)</a:t>
            </a:r>
          </a:p>
          <a:p>
            <a:pPr lvl="1"/>
            <a:r>
              <a:rPr lang="en-US" dirty="0" smtClean="0"/>
              <a:t>All of these should expect some loss from trade diversion, tempered somewhat by existing FTAs</a:t>
            </a:r>
          </a:p>
          <a:p>
            <a:pPr lvl="1"/>
            <a:r>
              <a:rPr lang="en-US" dirty="0" smtClean="0"/>
              <a:t>China</a:t>
            </a:r>
          </a:p>
          <a:p>
            <a:pPr lvl="2"/>
            <a:r>
              <a:rPr lang="en-US" dirty="0" smtClean="0"/>
              <a:t>Has FTAs with AFTA plus Chile, New Zealand, &amp; Peru</a:t>
            </a:r>
          </a:p>
          <a:p>
            <a:pPr lvl="2"/>
            <a:r>
              <a:rPr lang="en-US" dirty="0" smtClean="0"/>
              <a:t>But has no FTAs with others, including major trading partners US and Japan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Will be a major loser from the TPP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234"/>
            <a:ext cx="9144000" cy="18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effects of TPP on Asian economies will be</a:t>
            </a:r>
          </a:p>
          <a:p>
            <a:pPr lvl="1"/>
            <a:r>
              <a:rPr lang="en-US" dirty="0" smtClean="0"/>
              <a:t>Non-trivial trade diversion, especially for China</a:t>
            </a:r>
          </a:p>
          <a:p>
            <a:pPr lvl="1"/>
            <a:r>
              <a:rPr lang="en-US" dirty="0" smtClean="0"/>
              <a:t>Positive in several cases as TPP reverses effects of previous trade diversion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4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ASEAN Free Trade Area</a:t>
            </a:r>
            <a:br>
              <a:rPr lang="en-US" dirty="0" smtClean="0"/>
            </a:br>
            <a:r>
              <a:rPr lang="en-US" dirty="0" smtClean="0"/>
              <a:t>(AFTA)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1992 (as reported to WTO)</a:t>
            </a:r>
          </a:p>
          <a:p>
            <a:pPr lvl="1"/>
            <a:r>
              <a:rPr lang="en-US" dirty="0" smtClean="0"/>
              <a:t>10 Countries</a:t>
            </a:r>
          </a:p>
          <a:p>
            <a:pPr lvl="2"/>
            <a:r>
              <a:rPr lang="en-US" dirty="0"/>
              <a:t>ASEAN-6:  Brunei Darussalam, Indonesia, Malaysia, the Philippines, Singapore and </a:t>
            </a:r>
            <a:r>
              <a:rPr lang="en-US" dirty="0" smtClean="0"/>
              <a:t>Thailand</a:t>
            </a:r>
          </a:p>
          <a:p>
            <a:pPr lvl="2"/>
            <a:r>
              <a:rPr lang="en-US" dirty="0"/>
              <a:t>Newer members:  Cambodia, Laos, Myanmar and Viet Nam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8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60400"/>
            <a:ext cx="9144000" cy="5545434"/>
            <a:chOff x="0" y="660400"/>
            <a:chExt cx="9144000" cy="5545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0400"/>
              <a:ext cx="9144000" cy="55199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26796" y="5559503"/>
              <a:ext cx="93814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Figure 2</a:t>
              </a:r>
            </a:p>
            <a:p>
              <a:pPr algn="ctr"/>
              <a:r>
                <a:rPr lang="en-US" dirty="0" smtClean="0"/>
                <a:t>ASEAN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026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also look at 10 other Asian economies not part of TPP or AFTA:</a:t>
            </a:r>
          </a:p>
          <a:p>
            <a:pPr lvl="1"/>
            <a:r>
              <a:rPr lang="en-US" dirty="0" smtClean="0"/>
              <a:t>Bangladesh, China, </a:t>
            </a:r>
            <a:r>
              <a:rPr lang="en-US" dirty="0"/>
              <a:t>Hong </a:t>
            </a:r>
            <a:r>
              <a:rPr lang="en-US" dirty="0" smtClean="0"/>
              <a:t>Kong, India, Macao, Nepal, Pakistan, </a:t>
            </a:r>
            <a:r>
              <a:rPr lang="en-US" dirty="0"/>
              <a:t>South </a:t>
            </a:r>
            <a:r>
              <a:rPr lang="en-US" dirty="0" smtClean="0"/>
              <a:t>Korea, </a:t>
            </a:r>
            <a:r>
              <a:rPr lang="en-US" dirty="0"/>
              <a:t>Sri </a:t>
            </a:r>
            <a:r>
              <a:rPr lang="en-US" dirty="0" smtClean="0"/>
              <a:t>Lanka, </a:t>
            </a:r>
            <a:r>
              <a:rPr lang="en-US" dirty="0"/>
              <a:t>Taiwan</a:t>
            </a: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6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4399" y="4927600"/>
            <a:ext cx="2150534" cy="1473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4001" y="4927600"/>
            <a:ext cx="2150534" cy="1473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7865" y="5875867"/>
            <a:ext cx="7095067" cy="524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79500" y="927100"/>
          <a:ext cx="69850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07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Issue:  How will TPP affect the trade of AFTA and other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this is of interest:</a:t>
            </a:r>
          </a:p>
          <a:p>
            <a:pPr lvl="1"/>
            <a:r>
              <a:rPr lang="en-US" dirty="0" smtClean="0"/>
              <a:t>TPP is large, both geographically and economically </a:t>
            </a:r>
          </a:p>
          <a:p>
            <a:pPr lvl="1"/>
            <a:r>
              <a:rPr lang="en-US" dirty="0" smtClean="0"/>
              <a:t>TPP overlaps with AFTA and other FTAs</a:t>
            </a:r>
          </a:p>
          <a:p>
            <a:pPr lvl="1"/>
            <a:r>
              <a:rPr lang="en-US" dirty="0" smtClean="0"/>
              <a:t>TPP will extend well beyond trade and trade barriers (tariffs &amp; NTBs) to include many other issues</a:t>
            </a:r>
          </a:p>
          <a:p>
            <a:pPr lvl="2"/>
            <a:r>
              <a:rPr lang="en-US" dirty="0" smtClean="0"/>
              <a:t>Some trade related</a:t>
            </a:r>
          </a:p>
          <a:p>
            <a:pPr lvl="2"/>
            <a:r>
              <a:rPr lang="en-US" dirty="0" smtClean="0"/>
              <a:t>Some domestic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4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27146</TotalTime>
  <Words>1284</Words>
  <Application>Microsoft Macintosh PowerPoint</Application>
  <PresentationFormat>On-screen Show (4:3)</PresentationFormat>
  <Paragraphs>186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Trade Implications  of the Trans-Pacific Partnership  for ASEAN and Other Asian Countries </vt:lpstr>
      <vt:lpstr>The Trans-Pacific Partnership (TPP)</vt:lpstr>
      <vt:lpstr>PowerPoint Presentation</vt:lpstr>
      <vt:lpstr>The ASEAN Free Trade Area (AFTA)</vt:lpstr>
      <vt:lpstr>PowerPoint Presentation</vt:lpstr>
      <vt:lpstr>Other Asia</vt:lpstr>
      <vt:lpstr>PowerPoint Presentation</vt:lpstr>
      <vt:lpstr>PowerPoint Presentation</vt:lpstr>
      <vt:lpstr>My Issue:  How will TPP affect the trade of AFTA and other Asia?</vt:lpstr>
      <vt:lpstr>Outline</vt:lpstr>
      <vt:lpstr>TPP</vt:lpstr>
      <vt:lpstr>TPP</vt:lpstr>
      <vt:lpstr>TPP</vt:lpstr>
      <vt:lpstr>TPP</vt:lpstr>
      <vt:lpstr>TPP</vt:lpstr>
      <vt:lpstr>Overlap of TPP with AFTA  and other FTAs</vt:lpstr>
      <vt:lpstr>PowerPoint Presentation</vt:lpstr>
      <vt:lpstr>Overlap of TPP with AFTA  and other FTAs</vt:lpstr>
      <vt:lpstr>Overlap of TPP with AFTA  and other FTAs</vt:lpstr>
      <vt:lpstr>Overlap of TPP with AFTA  and other FTAs</vt:lpstr>
      <vt:lpstr>Overlap of TPP with AFTA  and other FTAs</vt:lpstr>
      <vt:lpstr>Trade Effects of TPP</vt:lpstr>
      <vt:lpstr>Trade Effects of TPP</vt:lpstr>
      <vt:lpstr>PowerPoint Presentation</vt:lpstr>
      <vt:lpstr>PowerPoint Presentation</vt:lpstr>
      <vt:lpstr>Trade Effects of TPP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Alan Deardorff</cp:lastModifiedBy>
  <cp:revision>60</cp:revision>
  <dcterms:created xsi:type="dcterms:W3CDTF">2012-05-22T13:39:22Z</dcterms:created>
  <dcterms:modified xsi:type="dcterms:W3CDTF">2013-07-31T23:58:27Z</dcterms:modified>
</cp:coreProperties>
</file>